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b127ca603c640e3" /><Relationship Type="http://schemas.openxmlformats.org/officeDocument/2006/relationships/extended-properties" Target="/docProps/app.xml" Id="Ra13c73664f0a46e0" /><Relationship Type="http://schemas.openxmlformats.org/officeDocument/2006/relationships/officeDocument" Target="/ppt/presentation.xml" Id="R815d3ea76dba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334e749cad4b7c"/>
  </p:sldMasterIdLst>
  <p:notesMasterIdLst>
    <p:notesMasterId xmlns:r="http://schemas.openxmlformats.org/officeDocument/2006/relationships" r:id="Rbe0f12c95e4a4393"/>
  </p:notesMasterIdLst>
  <p:sldIdLst>
    <p:sldId xmlns:r="http://schemas.openxmlformats.org/officeDocument/2006/relationships" id="256" r:id="R4715de6692ac4a32"/>
    <p:sldId xmlns:r="http://schemas.openxmlformats.org/officeDocument/2006/relationships" id="257" r:id="R2fb19f6224264fb0"/>
    <p:sldId xmlns:r="http://schemas.openxmlformats.org/officeDocument/2006/relationships" id="258" r:id="R800dd3e021bb43ef"/>
    <p:sldId xmlns:r="http://schemas.openxmlformats.org/officeDocument/2006/relationships" id="259" r:id="R0e9288ac6d9f4be6"/>
    <p:sldId xmlns:r="http://schemas.openxmlformats.org/officeDocument/2006/relationships" id="260" r:id="Rd0f364cfe67c47fd"/>
    <p:sldId xmlns:r="http://schemas.openxmlformats.org/officeDocument/2006/relationships" id="261" r:id="R7828e78ae2334546"/>
    <p:sldId xmlns:r="http://schemas.openxmlformats.org/officeDocument/2006/relationships" id="262" r:id="R2bf7021fc76f4ce7"/>
    <p:sldId xmlns:r="http://schemas.openxmlformats.org/officeDocument/2006/relationships" id="263" r:id="Ra383303237b74630"/>
    <p:sldId xmlns:r="http://schemas.openxmlformats.org/officeDocument/2006/relationships" id="264" r:id="R2ff61869b106470f"/>
    <p:sldId xmlns:r="http://schemas.openxmlformats.org/officeDocument/2006/relationships" id="265" r:id="Rb5ab5feaa1da4b58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05d850eec4f443f" /><Relationship Type="http://schemas.openxmlformats.org/officeDocument/2006/relationships/slideMaster" Target="/ppt/slideMasters/slideMaster1.xml" Id="R01334e749cad4b7c" /><Relationship Type="http://schemas.openxmlformats.org/officeDocument/2006/relationships/notesMaster" Target="/ppt/notesMasters/notesMaster1.xml" Id="Rbe0f12c95e4a4393" /><Relationship Type="http://schemas.openxmlformats.org/officeDocument/2006/relationships/presProps" Target="/ppt/presProps.xml" Id="Rcbd8e61bb80e40b7" /><Relationship Type="http://schemas.openxmlformats.org/officeDocument/2006/relationships/tableStyles" Target="/ppt/tableStyles.xml" Id="R665cc04150c144ef" /><Relationship Type="http://schemas.openxmlformats.org/officeDocument/2006/relationships/slide" Target="/ppt/slides/slide1.xml" Id="R4715de6692ac4a32" /><Relationship Type="http://schemas.openxmlformats.org/officeDocument/2006/relationships/slide" Target="/ppt/slides/slide2.xml" Id="R2fb19f6224264fb0" /><Relationship Type="http://schemas.openxmlformats.org/officeDocument/2006/relationships/slide" Target="/ppt/slides/slide3.xml" Id="R800dd3e021bb43ef" /><Relationship Type="http://schemas.openxmlformats.org/officeDocument/2006/relationships/slide" Target="/ppt/slides/slide4.xml" Id="R0e9288ac6d9f4be6" /><Relationship Type="http://schemas.openxmlformats.org/officeDocument/2006/relationships/slide" Target="/ppt/slides/slide5.xml" Id="Rd0f364cfe67c47fd" /><Relationship Type="http://schemas.openxmlformats.org/officeDocument/2006/relationships/slide" Target="/ppt/slides/slide6.xml" Id="R7828e78ae2334546" /><Relationship Type="http://schemas.openxmlformats.org/officeDocument/2006/relationships/slide" Target="/ppt/slides/slide7.xml" Id="R2bf7021fc76f4ce7" /><Relationship Type="http://schemas.openxmlformats.org/officeDocument/2006/relationships/slide" Target="/ppt/slides/slide8.xml" Id="Ra383303237b74630" /><Relationship Type="http://schemas.openxmlformats.org/officeDocument/2006/relationships/slide" Target="/ppt/slides/slide9.xml" Id="R2ff61869b106470f" /><Relationship Type="http://schemas.openxmlformats.org/officeDocument/2006/relationships/slide" Target="/ppt/slides/slide10.xml" Id="Rb5ab5feaa1da4b5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fd1790e257e400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c17ef32f0384969" /><Relationship Type="http://schemas.openxmlformats.org/officeDocument/2006/relationships/notesMaster" Target="/ppt/notesMasters/notesMaster1.xml" Id="Rbc0fa46cc17348b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16d93003e2344b7" /><Relationship Type="http://schemas.openxmlformats.org/officeDocument/2006/relationships/notesMaster" Target="/ppt/notesMasters/notesMaster1.xml" Id="Re3eb7a6291d34dc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6dd6f06fd0a4b67" /><Relationship Type="http://schemas.openxmlformats.org/officeDocument/2006/relationships/notesMaster" Target="/ppt/notesMasters/notesMaster1.xml" Id="R9d5a2bd1f3cb4d8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5533fbc31349fa" /><Relationship Type="http://schemas.openxmlformats.org/officeDocument/2006/relationships/notesMaster" Target="/ppt/notesMasters/notesMaster1.xml" Id="R1413fff1f6c5475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b39ab4110842ff" /><Relationship Type="http://schemas.openxmlformats.org/officeDocument/2006/relationships/notesMaster" Target="/ppt/notesMasters/notesMaster1.xml" Id="R35c766604f524cc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265274394734022" /><Relationship Type="http://schemas.openxmlformats.org/officeDocument/2006/relationships/notesMaster" Target="/ppt/notesMasters/notesMaster1.xml" Id="R080c288a9cf7467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a8b2686cfd74518" /><Relationship Type="http://schemas.openxmlformats.org/officeDocument/2006/relationships/notesMaster" Target="/ppt/notesMasters/notesMaster1.xml" Id="R13eeb4334049431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ae4c8a0fdf846e6" /><Relationship Type="http://schemas.openxmlformats.org/officeDocument/2006/relationships/notesMaster" Target="/ppt/notesMasters/notesMaster1.xml" Id="Re8ac881f802a48f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04fac8e9cbf47ab" /><Relationship Type="http://schemas.openxmlformats.org/officeDocument/2006/relationships/notesMaster" Target="/ppt/notesMasters/notesMaster1.xml" Id="R0a37e19a8255440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5fbda49902a4e93" /><Relationship Type="http://schemas.openxmlformats.org/officeDocument/2006/relationships/notesMaster" Target="/ppt/notesMasters/notesMaster1.xml" Id="R8cde5e4d82b3411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193600b4b4a3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3628a92744a4f8d" /><Relationship Type="http://schemas.openxmlformats.org/officeDocument/2006/relationships/slideLayout" Target="/ppt/slideLayouts/slideLayout1.xml" Id="R21ee2bcdbd6a429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e2bcdbd6a429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5da99b6b94c97" /><Relationship Type="http://schemas.openxmlformats.org/officeDocument/2006/relationships/notesSlide" Target="/ppt/notesSlides/notesSlide1.xml" Id="R8c94b46981eb45f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522f3066842e7" /><Relationship Type="http://schemas.openxmlformats.org/officeDocument/2006/relationships/notesSlide" Target="/ppt/notesSlides/notesSlide10.xml" Id="R432ad886f413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326d2a3614898" /><Relationship Type="http://schemas.openxmlformats.org/officeDocument/2006/relationships/notesSlide" Target="/ppt/notesSlides/notesSlide2.xml" Id="R28d09400fe3d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8b44ea18a4282" /><Relationship Type="http://schemas.openxmlformats.org/officeDocument/2006/relationships/notesSlide" Target="/ppt/notesSlides/notesSlide3.xml" Id="R0df09c18748c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9d5475f154b50" /><Relationship Type="http://schemas.openxmlformats.org/officeDocument/2006/relationships/notesSlide" Target="/ppt/notesSlides/notesSlide4.xml" Id="Ra4f732ef580a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aa6894805463a" /><Relationship Type="http://schemas.openxmlformats.org/officeDocument/2006/relationships/image" Target="/ppt/media/image.jpeg" Id="R91d84a4e873e4c78" /><Relationship Type="http://schemas.openxmlformats.org/officeDocument/2006/relationships/notesSlide" Target="/ppt/notesSlides/notesSlide5.xml" Id="R271face53dd7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007db8d894f6b" /><Relationship Type="http://schemas.openxmlformats.org/officeDocument/2006/relationships/image" Target="/ppt/media/image.png" Id="R988f692d29214df4" /><Relationship Type="http://schemas.openxmlformats.org/officeDocument/2006/relationships/image" Target="/ppt/media/image2.png" Id="Re521966bb30f46bb" /><Relationship Type="http://schemas.openxmlformats.org/officeDocument/2006/relationships/notesSlide" Target="/ppt/notesSlides/notesSlide6.xml" Id="R6191dc23d79348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58ef7b7e34dd4" /><Relationship Type="http://schemas.openxmlformats.org/officeDocument/2006/relationships/notesSlide" Target="/ppt/notesSlides/notesSlide7.xml" Id="R80570ef1e23444e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911b5ca048b2" /><Relationship Type="http://schemas.openxmlformats.org/officeDocument/2006/relationships/notesSlide" Target="/ppt/notesSlides/notesSlide8.xml" Id="Ra1979a0f06e3468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48ca796ff4c00" /><Relationship Type="http://schemas.openxmlformats.org/officeDocument/2006/relationships/notesSlide" Target="/ppt/notesSlides/notesSlide9.xml" Id="R744fbc29c7b544c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left-band">
            <a:extLst xmlns:a="http://schemas.openxmlformats.org/drawingml/2006/main">
              <a:ext uri="{FF2B5EF4-FFF2-40B4-BE49-F238E27FC236}">
                <a16:creationId xmlns:a16="http://schemas.microsoft.com/office/drawing/2014/main" id="{102A3360-62EB-48DA-BE65-E79B49639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F10138A-E193-4873-B401-1C8D3B642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055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8C5A"/>
                </a:solidFill>
              </a:defRPr>
            </a:pPr>
            <a:r>
              <a:rPr sz="1350" b="1">
                <a:solidFill>
                  <a:srgbClr val="0E8C5A"/>
                </a:solidFill>
              </a:rPr>
              <a:t>INVESTOR BRIEF</a:t>
            </a:r>
          </a:p>
        </p:txBody>
      </p:sp>
      <p:sp>
        <p:nvSpPr>
          <p:cNvPr id="3" name="main-title">
            <a:extLst xmlns:a="http://schemas.openxmlformats.org/drawingml/2006/main">
              <a:ext uri="{FF2B5EF4-FFF2-40B4-BE49-F238E27FC236}">
                <a16:creationId xmlns:a16="http://schemas.microsoft.com/office/drawing/2014/main" id="{1079C9EE-4B88-4ED9-A17C-5F67525D3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428750"/>
            <a:ext cx="7048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90909"/>
                </a:solidFill>
              </a:defRPr>
            </a:pPr>
            <a:r>
              <a:rPr sz="5100" b="1">
                <a:solidFill>
                  <a:srgbClr val="090909"/>
                </a:solidFill>
              </a:rPr>
              <a:t>TensorVerse.ai</a:t>
            </a:r>
          </a:p>
        </p:txBody>
      </p:sp>
      <p:sp>
        <p:nvSpPr>
          <p:cNvPr id="4" name="tagline">
            <a:extLst xmlns:a="http://schemas.openxmlformats.org/drawingml/2006/main">
              <a:ext uri="{FF2B5EF4-FFF2-40B4-BE49-F238E27FC236}">
                <a16:creationId xmlns:a16="http://schemas.microsoft.com/office/drawing/2014/main" id="{D16BEB43-FD64-462E-B6B4-A14D7C16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7239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55555"/>
                </a:solidFill>
              </a:defRPr>
            </a:pPr>
            <a:r>
              <a:rPr sz="2100" b="0">
                <a:solidFill>
                  <a:srgbClr val="555555"/>
                </a:solidFill>
              </a:rPr>
              <a:t>AI systems for digital twins, LLM quantum fusion, accessible learning, and healthcare operations.</a:t>
            </a:r>
          </a:p>
        </p:txBody>
      </p:sp>
      <p:sp>
        <p:nvSpPr>
          <p:cNvPr id="5" name="metric-PRIMARY">
            <a:extLst xmlns:a="http://schemas.openxmlformats.org/drawingml/2006/main">
              <a:ext uri="{FF2B5EF4-FFF2-40B4-BE49-F238E27FC236}">
                <a16:creationId xmlns:a16="http://schemas.microsoft.com/office/drawing/2014/main" id="{85B4B23F-0B9A-45B0-85D3-B0A5A78A5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95750"/>
            <a:ext cx="31432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metric-label-PRIMARY">
            <a:extLst xmlns:a="http://schemas.openxmlformats.org/drawingml/2006/main">
              <a:ext uri="{FF2B5EF4-FFF2-40B4-BE49-F238E27FC236}">
                <a16:creationId xmlns:a16="http://schemas.microsoft.com/office/drawing/2014/main" id="{9B734361-CC78-471C-84B2-A945B3DA5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2724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PRIMARY</a:t>
            </a:r>
          </a:p>
        </p:txBody>
      </p:sp>
      <p:sp>
        <p:nvSpPr>
          <p:cNvPr id="7" name="metric-value-PRIMARY">
            <a:extLst xmlns:a="http://schemas.openxmlformats.org/drawingml/2006/main">
              <a:ext uri="{FF2B5EF4-FFF2-40B4-BE49-F238E27FC236}">
                <a16:creationId xmlns:a16="http://schemas.microsoft.com/office/drawing/2014/main" id="{BE7DF2C0-6794-4B03-8BEE-31828B0FC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48200"/>
            <a:ext cx="2724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Quantinuum</a:t>
            </a:r>
          </a:p>
        </p:txBody>
      </p:sp>
      <p:sp>
        <p:nvSpPr>
          <p:cNvPr id="8" name="metric-body-PRIMARY">
            <a:extLst xmlns:a="http://schemas.openxmlformats.org/drawingml/2006/main">
              <a:ext uri="{FF2B5EF4-FFF2-40B4-BE49-F238E27FC236}">
                <a16:creationId xmlns:a16="http://schemas.microsoft.com/office/drawing/2014/main" id="{B4FEA32A-85E0-45D8-A8C9-A91816073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238750"/>
            <a:ext cx="272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Digital twin and simulation system.</a:t>
            </a:r>
          </a:p>
        </p:txBody>
      </p:sp>
      <p:sp>
        <p:nvSpPr>
          <p:cNvPr id="9" name="metric-PRIMARY">
            <a:extLst xmlns:a="http://schemas.openxmlformats.org/drawingml/2006/main">
              <a:ext uri="{FF2B5EF4-FFF2-40B4-BE49-F238E27FC236}">
                <a16:creationId xmlns:a16="http://schemas.microsoft.com/office/drawing/2014/main" id="{20928994-8F53-4A6A-9E5F-7FCD7D992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095750"/>
            <a:ext cx="31432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0" name="metric-label-PRIMARY">
            <a:extLst xmlns:a="http://schemas.openxmlformats.org/drawingml/2006/main">
              <a:ext uri="{FF2B5EF4-FFF2-40B4-BE49-F238E27FC236}">
                <a16:creationId xmlns:a16="http://schemas.microsoft.com/office/drawing/2014/main" id="{A101EB4D-BEE3-4F19-9219-5606A4917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286250"/>
            <a:ext cx="2724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27"/>
                </a:solidFill>
              </a:defRPr>
            </a:pPr>
            <a:r>
              <a:rPr sz="1200" b="1">
                <a:solidFill>
                  <a:srgbClr val="C9A227"/>
                </a:solidFill>
              </a:rPr>
              <a:t>PRIMARY</a:t>
            </a:r>
          </a:p>
        </p:txBody>
      </p:sp>
      <p:sp>
        <p:nvSpPr>
          <p:cNvPr id="11" name="metric-value-PRIMARY">
            <a:extLst xmlns:a="http://schemas.openxmlformats.org/drawingml/2006/main">
              <a:ext uri="{FF2B5EF4-FFF2-40B4-BE49-F238E27FC236}">
                <a16:creationId xmlns:a16="http://schemas.microsoft.com/office/drawing/2014/main" id="{49AB932D-A3E5-4E65-B899-E4F3B836C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4648200"/>
            <a:ext cx="2724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Potara</a:t>
            </a:r>
          </a:p>
        </p:txBody>
      </p:sp>
      <p:sp>
        <p:nvSpPr>
          <p:cNvPr id="12" name="metric-body-PRIMARY">
            <a:extLst xmlns:a="http://schemas.openxmlformats.org/drawingml/2006/main">
              <a:ext uri="{FF2B5EF4-FFF2-40B4-BE49-F238E27FC236}">
                <a16:creationId xmlns:a16="http://schemas.microsoft.com/office/drawing/2014/main" id="{363C528F-E310-4BB5-8E61-4156C2597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5238750"/>
            <a:ext cx="2724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LLM quantum fusion workflow engine.</a:t>
            </a:r>
          </a:p>
        </p:txBody>
      </p:sp>
      <p:sp>
        <p:nvSpPr>
          <p:cNvPr id="13" name="metric-VALIDATION">
            <a:extLst xmlns:a="http://schemas.openxmlformats.org/drawingml/2006/main">
              <a:ext uri="{FF2B5EF4-FFF2-40B4-BE49-F238E27FC236}">
                <a16:creationId xmlns:a16="http://schemas.microsoft.com/office/drawing/2014/main" id="{2B7B5963-A16B-497C-B6CA-73E3F75E6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095750"/>
            <a:ext cx="371475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metric-label-VALIDATION">
            <a:extLst xmlns:a="http://schemas.openxmlformats.org/drawingml/2006/main">
              <a:ext uri="{FF2B5EF4-FFF2-40B4-BE49-F238E27FC236}">
                <a16:creationId xmlns:a16="http://schemas.microsoft.com/office/drawing/2014/main" id="{C194B821-8968-4FCF-B31A-2A52422DF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286250"/>
            <a:ext cx="3295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6B35"/>
                </a:solidFill>
              </a:defRPr>
            </a:pPr>
            <a:r>
              <a:rPr sz="1200" b="1">
                <a:solidFill>
                  <a:srgbClr val="FF6B35"/>
                </a:solidFill>
              </a:rPr>
              <a:t>VALIDATION</a:t>
            </a:r>
          </a:p>
        </p:txBody>
      </p:sp>
      <p:sp>
        <p:nvSpPr>
          <p:cNvPr id="15" name="metric-value-VALIDATION">
            <a:extLst xmlns:a="http://schemas.openxmlformats.org/drawingml/2006/main">
              <a:ext uri="{FF2B5EF4-FFF2-40B4-BE49-F238E27FC236}">
                <a16:creationId xmlns:a16="http://schemas.microsoft.com/office/drawing/2014/main" id="{C838CB4F-4140-4F2A-88CA-2349404D3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648200"/>
            <a:ext cx="32956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NVIDIA Inception</a:t>
            </a:r>
          </a:p>
        </p:txBody>
      </p:sp>
      <p:sp>
        <p:nvSpPr>
          <p:cNvPr id="16" name="metric-body-VALIDATION">
            <a:extLst xmlns:a="http://schemas.openxmlformats.org/drawingml/2006/main">
              <a:ext uri="{FF2B5EF4-FFF2-40B4-BE49-F238E27FC236}">
                <a16:creationId xmlns:a16="http://schemas.microsoft.com/office/drawing/2014/main" id="{658652E0-0242-423F-81CF-02E6A43A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5238750"/>
            <a:ext cx="3295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NVIDIA Inception member; pursuing GCP cloud credits.</a:t>
            </a:r>
          </a:p>
        </p:txBody>
      </p:sp>
      <p:sp>
        <p:nvSpPr>
          <p:cNvPr id="17" name="footer-left">
            <a:extLst xmlns:a="http://schemas.openxmlformats.org/drawingml/2006/main">
              <a:ext uri="{FF2B5EF4-FFF2-40B4-BE49-F238E27FC236}">
                <a16:creationId xmlns:a16="http://schemas.microsoft.com/office/drawing/2014/main" id="{B488E0FA-024C-48AD-BBE5-1CC49EF8D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18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A7073F39-43DB-4907-859E-720BEDA89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7369185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A98D9BBD-171E-4F4F-9708-5A008BD3D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B4B3D68-C8CF-4D2E-8CFA-006AF6408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The ask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3EA42597-C2F4-4893-B7AB-FFF72750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Investors, cloud credits, and GPU-backed demo support.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E8D242EE-85AE-4B94-8F2F-62BE8E608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06C0B2D-76B0-4E48-8AD4-500B629A1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527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4D23813-380D-4F9D-9C06-5417B0685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57500"/>
            <a:ext cx="8534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Investor feedback and introductions for AI infrastructure and simulation investors.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3BBA7F9-3A18-43DF-AED2-30562343D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671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A7C640E-862F-4BC0-8F6F-A53B39524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71850"/>
            <a:ext cx="8534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GCP cloud credits for Quantinuum and Potara GPU-backed development.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115F9D2-8E32-4565-B3E7-8FB61D226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3481C1D-97B7-4351-BFE9-8709FBB9A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886200"/>
            <a:ext cx="8534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NVIDIA Inception partner pathways and official profile completion.</a:t>
            </a:r>
          </a:p>
        </p:txBody>
      </p:sp>
      <p:sp>
        <p:nvSpPr>
          <p:cNvPr id="11" name="bullet-dot-3">
            <a:extLst xmlns:a="http://schemas.openxmlformats.org/drawingml/2006/main">
              <a:ext uri="{FF2B5EF4-FFF2-40B4-BE49-F238E27FC236}">
                <a16:creationId xmlns:a16="http://schemas.microsoft.com/office/drawing/2014/main" id="{3D346951-3E4E-42ED-8056-9C4B6A925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9580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8DF8C182-1727-4E87-A7E5-F173AFEA2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00550"/>
            <a:ext cx="8534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Pilot partners for Code_Y Classroom and Swoosh Care.</a:t>
            </a:r>
          </a:p>
        </p:txBody>
      </p:sp>
      <p:sp>
        <p:nvSpPr>
          <p:cNvPr id="13" name="bullet-dot-4">
            <a:extLst xmlns:a="http://schemas.openxmlformats.org/drawingml/2006/main">
              <a:ext uri="{FF2B5EF4-FFF2-40B4-BE49-F238E27FC236}">
                <a16:creationId xmlns:a16="http://schemas.microsoft.com/office/drawing/2014/main" id="{0EF2840E-CFC6-4B47-8F3C-BB4161835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101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224CD81B-8A17-4952-B649-54F7F3EE8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914900"/>
            <a:ext cx="8534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Business email required next: use an active @tensorverse.ai mailbox.</a:t>
            </a:r>
          </a:p>
        </p:txBody>
      </p:sp>
      <p:sp>
        <p:nvSpPr>
          <p:cNvPr id="15" name="links">
            <a:extLst xmlns:a="http://schemas.openxmlformats.org/drawingml/2006/main">
              <a:ext uri="{FF2B5EF4-FFF2-40B4-BE49-F238E27FC236}">
                <a16:creationId xmlns:a16="http://schemas.microsoft.com/office/drawing/2014/main" id="{7280F8D8-3269-4E5E-A078-FB239DDC0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102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8C5A"/>
                </a:solidFill>
              </a:defRPr>
            </a:pPr>
            <a:r>
              <a:rPr sz="1500" b="1">
                <a:solidFill>
                  <a:srgbClr val="0E8C5A"/>
                </a:solidFill>
              </a:rPr>
              <a:t>www.tensorverse.ai/investors â€¢ www.tensorverse.ai/code_y â€¢ swoosh.care</a:t>
            </a:r>
          </a:p>
        </p:txBody>
      </p:sp>
      <p:sp>
        <p:nvSpPr>
          <p:cNvPr id="1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DC0814D7-C5A4-4624-A224-A760F574E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1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8F28D410-1CA1-4CD2-B63F-23BBE60F3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137145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B7D9BBF4-9A87-4312-9F46-EF8C596E1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1971F2D-9F47-43EB-B17C-EA16F7B3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The problem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5DEF863F-7416-4FBD-BE72-F0A49F61E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AI is powerful, but most tools are disconnected from real workflows.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013355AE-9118-4E92-AC14-7B8EAAEE3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2B4B8A9-9335-4DF2-AB4D-205385769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B3C6AED-BF2C-4008-B259-A71675033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95600"/>
            <a:ext cx="9105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Generic chat does not preserve enough domain context.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7AFDFD5-D87C-4AEF-AF3C-E6B319C4F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242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7210CF6-FF46-462C-8B6C-454BCEAA3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429000"/>
            <a:ext cx="9105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Digital twin and simulation tools remain expensive and specialized.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076EDDE-60CE-4131-A5CD-06A71F19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576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C25FBB0-3A94-4837-BC9D-FDB729C2F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962400"/>
            <a:ext cx="9105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Creative/model workflows lack strong fusion and evaluation layers.</a:t>
            </a:r>
          </a:p>
        </p:txBody>
      </p:sp>
      <p:sp>
        <p:nvSpPr>
          <p:cNvPr id="11" name="bullet-dot-3">
            <a:extLst xmlns:a="http://schemas.openxmlformats.org/drawingml/2006/main">
              <a:ext uri="{FF2B5EF4-FFF2-40B4-BE49-F238E27FC236}">
                <a16:creationId xmlns:a16="http://schemas.microsoft.com/office/drawing/2014/main" id="{A852A38C-510F-419E-A9CB-0330640338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910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2EB51164-ADC9-4F47-B0FB-704C84F66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495800"/>
            <a:ext cx="9105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Classrooms need accessible support without replacing teachers.</a:t>
            </a:r>
          </a:p>
        </p:txBody>
      </p:sp>
      <p:sp>
        <p:nvSpPr>
          <p:cNvPr id="13" name="bullet-dot-4">
            <a:extLst xmlns:a="http://schemas.openxmlformats.org/drawingml/2006/main">
              <a:ext uri="{FF2B5EF4-FFF2-40B4-BE49-F238E27FC236}">
                <a16:creationId xmlns:a16="http://schemas.microsoft.com/office/drawing/2014/main" id="{8C259FD8-54D8-418F-8487-E60CD7DE5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24450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0D4A0CE9-8CE6-4DBB-B9A4-4D4C7EB06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029200"/>
            <a:ext cx="91059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Healthcare operations still depend on fragmented EDI, EVV, staffing, and onboarding workflows.</a:t>
            </a:r>
          </a:p>
        </p:txBody>
      </p:sp>
      <p:sp>
        <p:nvSpPr>
          <p:cNvPr id="15" name="footer-left">
            <a:extLst xmlns:a="http://schemas.openxmlformats.org/drawingml/2006/main">
              <a:ext uri="{FF2B5EF4-FFF2-40B4-BE49-F238E27FC236}">
                <a16:creationId xmlns:a16="http://schemas.microsoft.com/office/drawing/2014/main" id="{A0815486-E9EC-430E-BC05-AB15A2C01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16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1A7DE001-EB99-461A-84CD-C6F7CA799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1032381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0CB9C2A7-64F6-44B8-9E5F-EC07F18C0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0E58FD-26CA-4842-837C-0F847D2D7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The TensorVerse thesis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B0273585-2226-4F23-A2D6-484EFA52B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Reusable AI infrastructure should move across domains.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89DC3A54-6547-4B68-B52F-198B31A8D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card-Shared AI layer">
            <a:extLst xmlns:a="http://schemas.openxmlformats.org/drawingml/2006/main">
              <a:ext uri="{FF2B5EF4-FFF2-40B4-BE49-F238E27FC236}">
                <a16:creationId xmlns:a16="http://schemas.microsoft.com/office/drawing/2014/main" id="{10EFB1EF-FC48-4E19-B96B-15A738B8D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card-bar-Shared AI layer">
            <a:extLst xmlns:a="http://schemas.openxmlformats.org/drawingml/2006/main">
              <a:ext uri="{FF2B5EF4-FFF2-40B4-BE49-F238E27FC236}">
                <a16:creationId xmlns:a16="http://schemas.microsoft.com/office/drawing/2014/main" id="{0D9716E0-C604-4D34-88C8-2F5B81CB8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7" name="card-label-Shared AI layer">
            <a:extLst xmlns:a="http://schemas.openxmlformats.org/drawingml/2006/main">
              <a:ext uri="{FF2B5EF4-FFF2-40B4-BE49-F238E27FC236}">
                <a16:creationId xmlns:a16="http://schemas.microsoft.com/office/drawing/2014/main" id="{912E519E-16E7-4B42-9F10-D0F24F52C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43250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E8C5A"/>
                </a:solidFill>
              </a:defRPr>
            </a:pPr>
            <a:r>
              <a:rPr sz="1125" b="1">
                <a:solidFill>
                  <a:srgbClr val="0E8C5A"/>
                </a:solidFill>
              </a:rPr>
              <a:t>INFRASTRUCTURE</a:t>
            </a:r>
          </a:p>
        </p:txBody>
      </p:sp>
      <p:sp>
        <p:nvSpPr>
          <p:cNvPr id="8" name="card-heading-Shared AI layer">
            <a:extLst xmlns:a="http://schemas.openxmlformats.org/drawingml/2006/main">
              <a:ext uri="{FF2B5EF4-FFF2-40B4-BE49-F238E27FC236}">
                <a16:creationId xmlns:a16="http://schemas.microsoft.com/office/drawing/2014/main" id="{370A85E0-61D2-47A3-A7D3-7A3075DBB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29000"/>
            <a:ext cx="2914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Shared AI layer</a:t>
            </a:r>
          </a:p>
        </p:txBody>
      </p:sp>
      <p:sp>
        <p:nvSpPr>
          <p:cNvPr id="9" name="card-body-Shared AI layer">
            <a:extLst xmlns:a="http://schemas.openxmlformats.org/drawingml/2006/main">
              <a:ext uri="{FF2B5EF4-FFF2-40B4-BE49-F238E27FC236}">
                <a16:creationId xmlns:a16="http://schemas.microsoft.com/office/drawing/2014/main" id="{76D7763E-0E77-4234-8760-182A1B8B4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43350"/>
            <a:ext cx="29146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Memory, retrieval, model orchestration, multimodal generation, synthetic data, evaluation, and human review.</a:t>
            </a:r>
          </a:p>
        </p:txBody>
      </p:sp>
      <p:sp>
        <p:nvSpPr>
          <p:cNvPr id="10" name="card-Primary systems">
            <a:extLst xmlns:a="http://schemas.openxmlformats.org/drawingml/2006/main">
              <a:ext uri="{FF2B5EF4-FFF2-40B4-BE49-F238E27FC236}">
                <a16:creationId xmlns:a16="http://schemas.microsoft.com/office/drawing/2014/main" id="{DB025FEB-EAB3-4F93-BB36-1103ED4A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952750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card-bar-Primary systems">
            <a:extLst xmlns:a="http://schemas.openxmlformats.org/drawingml/2006/main">
              <a:ext uri="{FF2B5EF4-FFF2-40B4-BE49-F238E27FC236}">
                <a16:creationId xmlns:a16="http://schemas.microsoft.com/office/drawing/2014/main" id="{E3ED1AD4-7B30-406B-AAF9-33F4CFE1A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27"/>
          </a:solidFill>
          <a:ln xmlns:a="http://schemas.openxmlformats.org/drawingml/2006/main" w="9525">
            <a:solidFill>
              <a:srgbClr val="C9A227"/>
            </a:solidFill>
            <a:prstDash val="solid"/>
          </a:ln>
        </p:spPr>
      </p:sp>
      <p:sp>
        <p:nvSpPr>
          <p:cNvPr id="12" name="card-label-Primary systems">
            <a:extLst xmlns:a="http://schemas.openxmlformats.org/drawingml/2006/main">
              <a:ext uri="{FF2B5EF4-FFF2-40B4-BE49-F238E27FC236}">
                <a16:creationId xmlns:a16="http://schemas.microsoft.com/office/drawing/2014/main" id="{83780436-2C9B-4137-A988-2C4C9DE60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143250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27"/>
                </a:solidFill>
              </a:defRPr>
            </a:pPr>
            <a:r>
              <a:rPr sz="1125" b="1">
                <a:solidFill>
                  <a:srgbClr val="C9A227"/>
                </a:solidFill>
              </a:rPr>
              <a:t>PLATFORMS</a:t>
            </a:r>
          </a:p>
        </p:txBody>
      </p:sp>
      <p:sp>
        <p:nvSpPr>
          <p:cNvPr id="13" name="card-heading-Primary systems">
            <a:extLst xmlns:a="http://schemas.openxmlformats.org/drawingml/2006/main">
              <a:ext uri="{FF2B5EF4-FFF2-40B4-BE49-F238E27FC236}">
                <a16:creationId xmlns:a16="http://schemas.microsoft.com/office/drawing/2014/main" id="{A8C551E5-C7E9-46CA-9EF0-2250EC8EF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429000"/>
            <a:ext cx="2914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Primary systems</a:t>
            </a:r>
          </a:p>
        </p:txBody>
      </p:sp>
      <p:sp>
        <p:nvSpPr>
          <p:cNvPr id="14" name="card-body-Primary systems">
            <a:extLst xmlns:a="http://schemas.openxmlformats.org/drawingml/2006/main">
              <a:ext uri="{FF2B5EF4-FFF2-40B4-BE49-F238E27FC236}">
                <a16:creationId xmlns:a16="http://schemas.microsoft.com/office/drawing/2014/main" id="{AAA7CCAE-F4CE-43E0-B407-366000EA5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3943350"/>
            <a:ext cx="29146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Quantinuum handles simulation and digital twins. Potara handles LLM quantum fusion and workflow generation.</a:t>
            </a:r>
          </a:p>
        </p:txBody>
      </p:sp>
      <p:sp>
        <p:nvSpPr>
          <p:cNvPr id="15" name="card-Applied products">
            <a:extLst xmlns:a="http://schemas.openxmlformats.org/drawingml/2006/main">
              <a:ext uri="{FF2B5EF4-FFF2-40B4-BE49-F238E27FC236}">
                <a16:creationId xmlns:a16="http://schemas.microsoft.com/office/drawing/2014/main" id="{400ADA30-0C5D-486A-A734-816A37F32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52750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card-bar-Applied products">
            <a:extLst xmlns:a="http://schemas.openxmlformats.org/drawingml/2006/main">
              <a:ext uri="{FF2B5EF4-FFF2-40B4-BE49-F238E27FC236}">
                <a16:creationId xmlns:a16="http://schemas.microsoft.com/office/drawing/2014/main" id="{D9C8B578-C863-40FD-8AFC-CD34FEFDC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17" name="card-label-Applied products">
            <a:extLst xmlns:a="http://schemas.openxmlformats.org/drawingml/2006/main">
              <a:ext uri="{FF2B5EF4-FFF2-40B4-BE49-F238E27FC236}">
                <a16:creationId xmlns:a16="http://schemas.microsoft.com/office/drawing/2014/main" id="{97D82B8B-3739-4127-BAD1-6FEBED920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143250"/>
            <a:ext cx="2914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6B35"/>
                </a:solidFill>
              </a:defRPr>
            </a:pPr>
            <a:r>
              <a:rPr sz="1125" b="1">
                <a:solidFill>
                  <a:srgbClr val="FF6B35"/>
                </a:solidFill>
              </a:rPr>
              <a:t>PROOF</a:t>
            </a:r>
          </a:p>
        </p:txBody>
      </p:sp>
      <p:sp>
        <p:nvSpPr>
          <p:cNvPr id="18" name="card-heading-Applied products">
            <a:extLst xmlns:a="http://schemas.openxmlformats.org/drawingml/2006/main">
              <a:ext uri="{FF2B5EF4-FFF2-40B4-BE49-F238E27FC236}">
                <a16:creationId xmlns:a16="http://schemas.microsoft.com/office/drawing/2014/main" id="{E265E24F-1CF0-47DC-8E25-C831DABE6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429000"/>
            <a:ext cx="29146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Applied products</a:t>
            </a:r>
          </a:p>
        </p:txBody>
      </p:sp>
      <p:sp>
        <p:nvSpPr>
          <p:cNvPr id="19" name="card-body-Applied products">
            <a:extLst xmlns:a="http://schemas.openxmlformats.org/drawingml/2006/main">
              <a:ext uri="{FF2B5EF4-FFF2-40B4-BE49-F238E27FC236}">
                <a16:creationId xmlns:a16="http://schemas.microsoft.com/office/drawing/2014/main" id="{BBD604F5-6F48-4261-8391-F995AF2A7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943350"/>
            <a:ext cx="29146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Code_Y and Swoosh Care show the same infrastructure moving into education and healthcare operations.</a:t>
            </a:r>
          </a:p>
        </p:txBody>
      </p:sp>
      <p:sp>
        <p:nvSpPr>
          <p:cNvPr id="2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7AFC840F-3DA4-4041-9D2F-B4ECD4B9A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21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6CF3C663-5B38-4BF6-98C8-8BB9DD60A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255704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2EF71FD6-5948-4689-9F85-B5FE4AE72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520DABE-80EF-48CD-B5D3-1171EBC8F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Quantinuum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A5B26D06-433F-40F0-A013-6C767AD50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Digital twin and simulation system.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82F996D9-B925-4882-A2D6-AE5AD5B9C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q-panel">
            <a:extLst xmlns:a="http://schemas.openxmlformats.org/drawingml/2006/main">
              <a:ext uri="{FF2B5EF4-FFF2-40B4-BE49-F238E27FC236}">
                <a16:creationId xmlns:a16="http://schemas.microsoft.com/office/drawing/2014/main" id="{45624BA4-CD78-4DB9-8E00-B69341BDA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0"/>
            <a:ext cx="43338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q-big">
            <a:extLst xmlns:a="http://schemas.openxmlformats.org/drawingml/2006/main">
              <a:ext uri="{FF2B5EF4-FFF2-40B4-BE49-F238E27FC236}">
                <a16:creationId xmlns:a16="http://schemas.microsoft.com/office/drawing/2014/main" id="{B52FE7D8-4534-40BC-BF4A-CC52F2375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81350"/>
            <a:ext cx="3714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090909"/>
                </a:solidFill>
              </a:defRPr>
            </a:pPr>
            <a:r>
              <a:rPr sz="2625" b="1">
                <a:solidFill>
                  <a:srgbClr val="090909"/>
                </a:solidFill>
              </a:rPr>
              <a:t>World-state memory + AI NPCs</a:t>
            </a:r>
          </a:p>
        </p:txBody>
      </p:sp>
      <p:sp>
        <p:nvSpPr>
          <p:cNvPr id="7" name="q-body">
            <a:extLst xmlns:a="http://schemas.openxmlformats.org/drawingml/2006/main">
              <a:ext uri="{FF2B5EF4-FFF2-40B4-BE49-F238E27FC236}">
                <a16:creationId xmlns:a16="http://schemas.microsoft.com/office/drawing/2014/main" id="{F6E8329C-A1B9-48CE-B334-2C122C573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095750"/>
            <a:ext cx="3619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Quantinuum is the long-term platform bet: simulated environments where context persists, agents act, and consequences can be evaluated.</a:t>
            </a:r>
          </a:p>
        </p:txBody>
      </p:sp>
      <p:sp>
        <p:nvSpPr>
          <p:cNvPr id="8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088F3D4-B0E3-48BE-930F-464A1910D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0003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9" name="bullet-0">
            <a:extLst xmlns:a="http://schemas.openxmlformats.org/drawingml/2006/main">
              <a:ext uri="{FF2B5EF4-FFF2-40B4-BE49-F238E27FC236}">
                <a16:creationId xmlns:a16="http://schemas.microsoft.com/office/drawing/2014/main" id="{8F545B1A-F2CB-4202-A48D-C4EFB51F0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905125"/>
            <a:ext cx="472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AI NPC inference</a:t>
            </a:r>
          </a:p>
        </p:txBody>
      </p:sp>
      <p:sp>
        <p:nvSpPr>
          <p:cNvPr id="10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C703A6B-EED5-4B51-9A9F-0C9CD976A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4956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1" name="bullet-1">
            <a:extLst xmlns:a="http://schemas.openxmlformats.org/drawingml/2006/main">
              <a:ext uri="{FF2B5EF4-FFF2-40B4-BE49-F238E27FC236}">
                <a16:creationId xmlns:a16="http://schemas.microsoft.com/office/drawing/2014/main" id="{E65F00CC-2578-493A-A1F4-8E1762960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400425"/>
            <a:ext cx="472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simulation agents</a:t>
            </a:r>
          </a:p>
        </p:txBody>
      </p:sp>
      <p:sp>
        <p:nvSpPr>
          <p:cNvPr id="12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FE974D3-52F5-4529-B10B-3DA3F06A3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9909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EF99A5FB-0486-4F28-A0F1-68717BC1F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895725"/>
            <a:ext cx="472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real-world/digital feedback</a:t>
            </a:r>
          </a:p>
        </p:txBody>
      </p:sp>
      <p:sp>
        <p:nvSpPr>
          <p:cNvPr id="14" name="bullet-dot-3">
            <a:extLst xmlns:a="http://schemas.openxmlformats.org/drawingml/2006/main">
              <a:ext uri="{FF2B5EF4-FFF2-40B4-BE49-F238E27FC236}">
                <a16:creationId xmlns:a16="http://schemas.microsoft.com/office/drawing/2014/main" id="{C3C48CC8-5A33-4180-A306-7D14BD49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486275"/>
            <a:ext cx="762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5" name="bullet-3">
            <a:extLst xmlns:a="http://schemas.openxmlformats.org/drawingml/2006/main">
              <a:ext uri="{FF2B5EF4-FFF2-40B4-BE49-F238E27FC236}">
                <a16:creationId xmlns:a16="http://schemas.microsoft.com/office/drawing/2014/main" id="{B99DCBF4-62C6-4A1D-AB33-EF9EB2490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391025"/>
            <a:ext cx="472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090909"/>
                </a:solidFill>
              </a:defRPr>
            </a:pPr>
            <a:r>
              <a:rPr sz="1800" b="0">
                <a:solidFill>
                  <a:srgbClr val="090909"/>
                </a:solidFill>
              </a:rPr>
              <a:t>prediction-oriented interaction layers</a:t>
            </a:r>
          </a:p>
        </p:txBody>
      </p:sp>
      <p:sp>
        <p:nvSpPr>
          <p:cNvPr id="1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6E39C0BB-8FD1-46D1-B9CF-E76368FFE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1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8EB2BF88-D551-448A-9AD5-93518F345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6625978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BDB89276-4F7B-4B29-82BA-86078D2F5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DC8408-D612-4E87-AA95-C297528C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Potara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792A80F8-8052-4325-BE83-5A97A9461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LLM quantum fusion workflow engine.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65170617-9A37-4A57-A946-C5049C72D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d84a4e873e4c78"/>
          <a:srcRect xmlns:a="http://schemas.openxmlformats.org/drawingml/2006/main" l="4474" t="0" r="447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781300"/>
            <a:ext cx="4286250" cy="2647950"/>
          </a:xfrm>
          <a:prstGeom xmlns:a="http://schemas.openxmlformats.org/drawingml/2006/main" prst="rect">
            <a:avLst/>
          </a:prstGeom>
        </p:spPr>
      </p:pic>
      <p:sp>
        <p:nvSpPr>
          <p:cNvPr id="6" name="card-Fusion workflows">
            <a:extLst xmlns:a="http://schemas.openxmlformats.org/drawingml/2006/main">
              <a:ext uri="{FF2B5EF4-FFF2-40B4-BE49-F238E27FC236}">
                <a16:creationId xmlns:a16="http://schemas.microsoft.com/office/drawing/2014/main" id="{3279B466-2CE9-4731-9190-987108E2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781300"/>
            <a:ext cx="285750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7" name="card-bar-Fusion workflows">
            <a:extLst xmlns:a="http://schemas.openxmlformats.org/drawingml/2006/main">
              <a:ext uri="{FF2B5EF4-FFF2-40B4-BE49-F238E27FC236}">
                <a16:creationId xmlns:a16="http://schemas.microsoft.com/office/drawing/2014/main" id="{79D50679-58A4-494A-A5DD-FFE0EEF86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781300"/>
            <a:ext cx="571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27"/>
          </a:solidFill>
          <a:ln xmlns:a="http://schemas.openxmlformats.org/drawingml/2006/main" w="9525">
            <a:solidFill>
              <a:srgbClr val="C9A227"/>
            </a:solidFill>
            <a:prstDash val="solid"/>
          </a:ln>
        </p:spPr>
      </p:sp>
      <p:sp>
        <p:nvSpPr>
          <p:cNvPr id="8" name="card-label-Fusion workflows">
            <a:extLst xmlns:a="http://schemas.openxmlformats.org/drawingml/2006/main">
              <a:ext uri="{FF2B5EF4-FFF2-40B4-BE49-F238E27FC236}">
                <a16:creationId xmlns:a16="http://schemas.microsoft.com/office/drawing/2014/main" id="{4C8F9878-10B3-4D63-AC01-D70C21BDA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29718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27"/>
                </a:solidFill>
              </a:defRPr>
            </a:pPr>
            <a:r>
              <a:rPr sz="1125" b="1">
                <a:solidFill>
                  <a:srgbClr val="C9A227"/>
                </a:solidFill>
              </a:rPr>
              <a:t>ENGINE</a:t>
            </a:r>
          </a:p>
        </p:txBody>
      </p:sp>
      <p:sp>
        <p:nvSpPr>
          <p:cNvPr id="9" name="card-heading-Fusion workflows">
            <a:extLst xmlns:a="http://schemas.openxmlformats.org/drawingml/2006/main">
              <a:ext uri="{FF2B5EF4-FFF2-40B4-BE49-F238E27FC236}">
                <a16:creationId xmlns:a16="http://schemas.microsoft.com/office/drawing/2014/main" id="{ECF81D3A-AB1D-4C14-833C-7B0C88723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25755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Fusion workflows</a:t>
            </a:r>
          </a:p>
        </p:txBody>
      </p:sp>
      <p:sp>
        <p:nvSpPr>
          <p:cNvPr id="10" name="card-body-Fusion workflows">
            <a:extLst xmlns:a="http://schemas.openxmlformats.org/drawingml/2006/main">
              <a:ext uri="{FF2B5EF4-FFF2-40B4-BE49-F238E27FC236}">
                <a16:creationId xmlns:a16="http://schemas.microsoft.com/office/drawing/2014/main" id="{CCFBBFA7-F6F2-47AF-8C14-E9E1A62D7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38800" y="3771900"/>
            <a:ext cx="24384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Combine LLMs, concepts, media, and structured reasoning outputs through orchestration, scoring, and multimodal generation.</a:t>
            </a:r>
          </a:p>
        </p:txBody>
      </p:sp>
      <p:sp>
        <p:nvSpPr>
          <p:cNvPr id="11" name="card-Demo velocity">
            <a:extLst xmlns:a="http://schemas.openxmlformats.org/drawingml/2006/main">
              <a:ext uri="{FF2B5EF4-FFF2-40B4-BE49-F238E27FC236}">
                <a16:creationId xmlns:a16="http://schemas.microsoft.com/office/drawing/2014/main" id="{F0EEE78A-549E-4F84-AB83-E002093C4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81300"/>
            <a:ext cx="285750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2" name="card-bar-Demo velocity">
            <a:extLst xmlns:a="http://schemas.openxmlformats.org/drawingml/2006/main">
              <a:ext uri="{FF2B5EF4-FFF2-40B4-BE49-F238E27FC236}">
                <a16:creationId xmlns:a16="http://schemas.microsoft.com/office/drawing/2014/main" id="{4DDF5C09-B8E7-4CBE-A3E7-6CA1C34F8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81300"/>
            <a:ext cx="57150" cy="2647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13" name="card-label-Demo velocity">
            <a:extLst xmlns:a="http://schemas.openxmlformats.org/drawingml/2006/main">
              <a:ext uri="{FF2B5EF4-FFF2-40B4-BE49-F238E27FC236}">
                <a16:creationId xmlns:a16="http://schemas.microsoft.com/office/drawing/2014/main" id="{DCE58D14-A9A5-42B3-B457-8D2E062D3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971800"/>
            <a:ext cx="2438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E8C5A"/>
                </a:solidFill>
              </a:defRPr>
            </a:pPr>
            <a:r>
              <a:rPr sz="1125" b="1">
                <a:solidFill>
                  <a:srgbClr val="0E8C5A"/>
                </a:solidFill>
              </a:rPr>
              <a:t>NEAR-TERM</a:t>
            </a:r>
          </a:p>
        </p:txBody>
      </p:sp>
      <p:sp>
        <p:nvSpPr>
          <p:cNvPr id="14" name="card-heading-Demo velocity">
            <a:extLst xmlns:a="http://schemas.openxmlformats.org/drawingml/2006/main">
              <a:ext uri="{FF2B5EF4-FFF2-40B4-BE49-F238E27FC236}">
                <a16:creationId xmlns:a16="http://schemas.microsoft.com/office/drawing/2014/main" id="{1225660F-7F25-4E69-AC54-AF3A0EC2A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257550"/>
            <a:ext cx="2438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Demo velocity</a:t>
            </a:r>
          </a:p>
        </p:txBody>
      </p:sp>
      <p:sp>
        <p:nvSpPr>
          <p:cNvPr id="15" name="card-body-Demo velocity">
            <a:extLst xmlns:a="http://schemas.openxmlformats.org/drawingml/2006/main">
              <a:ext uri="{FF2B5EF4-FFF2-40B4-BE49-F238E27FC236}">
                <a16:creationId xmlns:a16="http://schemas.microsoft.com/office/drawing/2014/main" id="{648FFB9D-0364-4A99-906D-6ABBF632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771900"/>
            <a:ext cx="24384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Potara can produce investor-visible workflows faster than the full Quantinuum platform while becoming a reusable layer.</a:t>
            </a:r>
          </a:p>
        </p:txBody>
      </p:sp>
      <p:sp>
        <p:nvSpPr>
          <p:cNvPr id="16" name="footer-left">
            <a:extLst xmlns:a="http://schemas.openxmlformats.org/drawingml/2006/main">
              <a:ext uri="{FF2B5EF4-FFF2-40B4-BE49-F238E27FC236}">
                <a16:creationId xmlns:a16="http://schemas.microsoft.com/office/drawing/2014/main" id="{1CFE9EC1-34E6-4ECD-8E1E-9814FA163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17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0746BEF9-2703-491C-B4AC-087598FA9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1322341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C9C40FB8-57EF-4F62-A96F-932E5A977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E6D7F7-5ED3-414D-863C-4B888D5A8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Applied products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3FBFD282-6923-4451-B231-4F3FC9BFD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Vertical proof for the shared TensorVerse infrastructure.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31DD2A9D-C142-4AEC-9957-8F7B1B4EA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8f692d29214df4"/>
          <a:srcRect xmlns:a="http://schemas.openxmlformats.org/drawingml/2006/main" l="0" t="391" r="0" b="3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781300"/>
            <a:ext cx="3429000" cy="1866900"/>
          </a:xfrm>
          <a:prstGeom xmlns:a="http://schemas.openxmlformats.org/drawingml/2006/main" prst="rect">
            <a:avLst/>
          </a:prstGeom>
        </p:spPr>
      </p:pic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21966bb30f46bb"/>
          <a:srcRect xmlns:a="http://schemas.openxmlformats.org/drawingml/2006/main" l="0" t="9167" r="0" b="91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400550" y="2781300"/>
            <a:ext cx="3429000" cy="1866900"/>
          </a:xfrm>
          <a:prstGeom xmlns:a="http://schemas.openxmlformats.org/drawingml/2006/main" prst="rect">
            <a:avLst/>
          </a:prstGeom>
        </p:spPr>
      </p:pic>
      <p:sp>
        <p:nvSpPr>
          <p:cNvPr id="7" name="compact-Teacher-led AI aide">
            <a:extLst xmlns:a="http://schemas.openxmlformats.org/drawingml/2006/main">
              <a:ext uri="{FF2B5EF4-FFF2-40B4-BE49-F238E27FC236}">
                <a16:creationId xmlns:a16="http://schemas.microsoft.com/office/drawing/2014/main" id="{73B52C5C-6AE7-444A-8975-B84F1749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34290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8" name="compact-bar-Teacher-led AI aide">
            <a:extLst xmlns:a="http://schemas.openxmlformats.org/drawingml/2006/main">
              <a:ext uri="{FF2B5EF4-FFF2-40B4-BE49-F238E27FC236}">
                <a16:creationId xmlns:a16="http://schemas.microsoft.com/office/drawing/2014/main" id="{C9BE6A29-45B8-43D7-BE1A-3DBF03C50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571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9" name="compact-label-Teacher-led AI aide">
            <a:extLst xmlns:a="http://schemas.openxmlformats.org/drawingml/2006/main">
              <a:ext uri="{FF2B5EF4-FFF2-40B4-BE49-F238E27FC236}">
                <a16:creationId xmlns:a16="http://schemas.microsoft.com/office/drawing/2014/main" id="{3BCDD2B0-9D11-43A4-8D3F-5D9A21153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10150"/>
            <a:ext cx="3009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E8C5A"/>
                </a:solidFill>
              </a:defRPr>
            </a:pPr>
            <a:r>
              <a:rPr sz="1050" b="1">
                <a:solidFill>
                  <a:srgbClr val="0E8C5A"/>
                </a:solidFill>
              </a:rPr>
              <a:t>CODE_Y CLASSROOM</a:t>
            </a:r>
          </a:p>
        </p:txBody>
      </p:sp>
      <p:sp>
        <p:nvSpPr>
          <p:cNvPr id="10" name="compact-heading-Teacher-led AI aide">
            <a:extLst xmlns:a="http://schemas.openxmlformats.org/drawingml/2006/main">
              <a:ext uri="{FF2B5EF4-FFF2-40B4-BE49-F238E27FC236}">
                <a16:creationId xmlns:a16="http://schemas.microsoft.com/office/drawing/2014/main" id="{4F04830E-A4A9-4293-8C17-0956F4553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25780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90909"/>
                </a:solidFill>
              </a:defRPr>
            </a:pPr>
            <a:r>
              <a:rPr sz="1950" b="1">
                <a:solidFill>
                  <a:srgbClr val="090909"/>
                </a:solidFill>
              </a:rPr>
              <a:t>Teacher-led AI aide</a:t>
            </a:r>
          </a:p>
        </p:txBody>
      </p:sp>
      <p:sp>
        <p:nvSpPr>
          <p:cNvPr id="11" name="compact-body-Teacher-led AI aide">
            <a:extLst xmlns:a="http://schemas.openxmlformats.org/drawingml/2006/main">
              <a:ext uri="{FF2B5EF4-FFF2-40B4-BE49-F238E27FC236}">
                <a16:creationId xmlns:a16="http://schemas.microsoft.com/office/drawing/2014/main" id="{282BB479-7A34-45A5-8864-AF61DF627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638800"/>
            <a:ext cx="3009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55555"/>
                </a:solidFill>
              </a:defRPr>
            </a:pPr>
            <a:r>
              <a:rPr sz="1200" b="0">
                <a:solidFill>
                  <a:srgbClr val="555555"/>
                </a:solidFill>
              </a:rPr>
              <a:t>Homework, grading, voice, accessibility.</a:t>
            </a:r>
          </a:p>
        </p:txBody>
      </p:sp>
      <p:sp>
        <p:nvSpPr>
          <p:cNvPr id="12" name="compact-Healthcare operations">
            <a:extLst xmlns:a="http://schemas.openxmlformats.org/drawingml/2006/main">
              <a:ext uri="{FF2B5EF4-FFF2-40B4-BE49-F238E27FC236}">
                <a16:creationId xmlns:a16="http://schemas.microsoft.com/office/drawing/2014/main" id="{30AACCE8-8139-4E13-A5E3-BE49D97EC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857750"/>
            <a:ext cx="342900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3" name="compact-bar-Healthcare operations">
            <a:extLst xmlns:a="http://schemas.openxmlformats.org/drawingml/2006/main">
              <a:ext uri="{FF2B5EF4-FFF2-40B4-BE49-F238E27FC236}">
                <a16:creationId xmlns:a16="http://schemas.microsoft.com/office/drawing/2014/main" id="{02F96A50-1027-44D8-A5C9-B7C8E3BEA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857750"/>
            <a:ext cx="57150" cy="1162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14" name="compact-label-Healthcare operations">
            <a:extLst xmlns:a="http://schemas.openxmlformats.org/drawingml/2006/main">
              <a:ext uri="{FF2B5EF4-FFF2-40B4-BE49-F238E27FC236}">
                <a16:creationId xmlns:a16="http://schemas.microsoft.com/office/drawing/2014/main" id="{783D8952-367E-481A-94E9-C77DEA39F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5010150"/>
            <a:ext cx="3009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6B35"/>
                </a:solidFill>
              </a:defRPr>
            </a:pPr>
            <a:r>
              <a:rPr sz="1050" b="1">
                <a:solidFill>
                  <a:srgbClr val="FF6B35"/>
                </a:solidFill>
              </a:rPr>
              <a:t>SWOOSH CARE</a:t>
            </a:r>
          </a:p>
        </p:txBody>
      </p:sp>
      <p:sp>
        <p:nvSpPr>
          <p:cNvPr id="15" name="compact-heading-Healthcare operations">
            <a:extLst xmlns:a="http://schemas.openxmlformats.org/drawingml/2006/main">
              <a:ext uri="{FF2B5EF4-FFF2-40B4-BE49-F238E27FC236}">
                <a16:creationId xmlns:a16="http://schemas.microsoft.com/office/drawing/2014/main" id="{4D5B76C4-5A71-4A13-8CA8-6591CB3BC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525780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90909"/>
                </a:solidFill>
              </a:defRPr>
            </a:pPr>
            <a:r>
              <a:rPr sz="1950" b="1">
                <a:solidFill>
                  <a:srgbClr val="090909"/>
                </a:solidFill>
              </a:rPr>
              <a:t>Healthcare operations</a:t>
            </a:r>
          </a:p>
        </p:txBody>
      </p:sp>
      <p:sp>
        <p:nvSpPr>
          <p:cNvPr id="16" name="compact-body-Healthcare operations">
            <a:extLst xmlns:a="http://schemas.openxmlformats.org/drawingml/2006/main">
              <a:ext uri="{FF2B5EF4-FFF2-40B4-BE49-F238E27FC236}">
                <a16:creationId xmlns:a16="http://schemas.microsoft.com/office/drawing/2014/main" id="{E63F545E-1C3F-4AF6-AF3D-9DD9386A1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5638800"/>
            <a:ext cx="3009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55555"/>
                </a:solidFill>
              </a:defRPr>
            </a:pPr>
            <a:r>
              <a:rPr sz="1200" b="0">
                <a:solidFill>
                  <a:srgbClr val="555555"/>
                </a:solidFill>
              </a:rPr>
              <a:t>EVV, EDI, Sandata workflows.</a:t>
            </a:r>
          </a:p>
        </p:txBody>
      </p:sp>
      <p:sp>
        <p:nvSpPr>
          <p:cNvPr id="17" name="card-Human review">
            <a:extLst xmlns:a="http://schemas.openxmlformats.org/drawingml/2006/main">
              <a:ext uri="{FF2B5EF4-FFF2-40B4-BE49-F238E27FC236}">
                <a16:creationId xmlns:a16="http://schemas.microsoft.com/office/drawing/2014/main" id="{6E9638E1-688D-4829-A019-98622888A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781300"/>
            <a:ext cx="31432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8" name="card-bar-Human review">
            <a:extLst xmlns:a="http://schemas.openxmlformats.org/drawingml/2006/main">
              <a:ext uri="{FF2B5EF4-FFF2-40B4-BE49-F238E27FC236}">
                <a16:creationId xmlns:a16="http://schemas.microsoft.com/office/drawing/2014/main" id="{7167A297-C0A4-4274-92A2-E052EAA2B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781300"/>
            <a:ext cx="57150" cy="3238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27"/>
          </a:solidFill>
          <a:ln xmlns:a="http://schemas.openxmlformats.org/drawingml/2006/main" w="9525">
            <a:solidFill>
              <a:srgbClr val="C9A227"/>
            </a:solidFill>
            <a:prstDash val="solid"/>
          </a:ln>
        </p:spPr>
      </p:sp>
      <p:sp>
        <p:nvSpPr>
          <p:cNvPr id="19" name="card-label-Human review">
            <a:extLst xmlns:a="http://schemas.openxmlformats.org/drawingml/2006/main">
              <a:ext uri="{FF2B5EF4-FFF2-40B4-BE49-F238E27FC236}">
                <a16:creationId xmlns:a16="http://schemas.microsoft.com/office/drawing/2014/main" id="{1A009DEE-FDEA-4739-ACE0-F0DE79693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971800"/>
            <a:ext cx="2724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27"/>
                </a:solidFill>
              </a:defRPr>
            </a:pPr>
            <a:r>
              <a:rPr sz="1125" b="1">
                <a:solidFill>
                  <a:srgbClr val="C9A227"/>
                </a:solidFill>
              </a:rPr>
              <a:t>BOUNDARY</a:t>
            </a:r>
          </a:p>
        </p:txBody>
      </p:sp>
      <p:sp>
        <p:nvSpPr>
          <p:cNvPr id="20" name="card-heading-Human review">
            <a:extLst xmlns:a="http://schemas.openxmlformats.org/drawingml/2006/main">
              <a:ext uri="{FF2B5EF4-FFF2-40B4-BE49-F238E27FC236}">
                <a16:creationId xmlns:a16="http://schemas.microsoft.com/office/drawing/2014/main" id="{6C43F9BF-542E-4702-AEEA-98936A65C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57550"/>
            <a:ext cx="2724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Human review</a:t>
            </a:r>
          </a:p>
        </p:txBody>
      </p:sp>
      <p:sp>
        <p:nvSpPr>
          <p:cNvPr id="21" name="card-body-Human review">
            <a:extLst xmlns:a="http://schemas.openxmlformats.org/drawingml/2006/main">
              <a:ext uri="{FF2B5EF4-FFF2-40B4-BE49-F238E27FC236}">
                <a16:creationId xmlns:a16="http://schemas.microsoft.com/office/drawing/2014/main" id="{11878DD9-6A4D-499A-B7D0-ECCBFA40A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771900"/>
            <a:ext cx="27241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Adults remain responsible. No claims of replacing teachers, clinicians, therapists, or care plans.</a:t>
            </a:r>
          </a:p>
        </p:txBody>
      </p:sp>
      <p:sp>
        <p:nvSpPr>
          <p:cNvPr id="22" name="footer-left">
            <a:extLst xmlns:a="http://schemas.openxmlformats.org/drawingml/2006/main">
              <a:ext uri="{FF2B5EF4-FFF2-40B4-BE49-F238E27FC236}">
                <a16:creationId xmlns:a16="http://schemas.microsoft.com/office/drawing/2014/main" id="{CF9347F6-1562-4D4D-B39B-DA1D2ACA3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23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08BFDE0F-157D-4AA5-AB19-452973BE1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7476240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84E51EF5-CDDF-4E85-9EBD-67B02CCAC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B504B34-6C6E-46EA-BA85-85DF66AC5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Market entry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3CE49DDB-7B0F-4F8F-B91D-FD7B19013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Use applied products to prove infrastructure while primary systems mature.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035249E4-8984-4AF4-8FE5-24A74E927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metric-1">
            <a:extLst xmlns:a="http://schemas.openxmlformats.org/drawingml/2006/main">
              <a:ext uri="{FF2B5EF4-FFF2-40B4-BE49-F238E27FC236}">
                <a16:creationId xmlns:a16="http://schemas.microsoft.com/office/drawing/2014/main" id="{FE17B8F5-8C90-4FA2-BC8A-05CD9B33D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52750"/>
            <a:ext cx="2381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metric-label-1">
            <a:extLst xmlns:a="http://schemas.openxmlformats.org/drawingml/2006/main">
              <a:ext uri="{FF2B5EF4-FFF2-40B4-BE49-F238E27FC236}">
                <a16:creationId xmlns:a16="http://schemas.microsoft.com/office/drawing/2014/main" id="{6A675BD9-EC5E-496A-BFDF-D5CF027A7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43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9A227"/>
                </a:solidFill>
              </a:defRPr>
            </a:pPr>
            <a:r>
              <a:rPr sz="1200" b="1">
                <a:solidFill>
                  <a:srgbClr val="C9A227"/>
                </a:solidFill>
              </a:rPr>
              <a:t>1</a:t>
            </a:r>
          </a:p>
        </p:txBody>
      </p:sp>
      <p:sp>
        <p:nvSpPr>
          <p:cNvPr id="7" name="metric-value-1">
            <a:extLst xmlns:a="http://schemas.openxmlformats.org/drawingml/2006/main">
              <a:ext uri="{FF2B5EF4-FFF2-40B4-BE49-F238E27FC236}">
                <a16:creationId xmlns:a16="http://schemas.microsoft.com/office/drawing/2014/main" id="{6C0832F3-33B7-4692-A08A-E95679160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05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Potara demos</a:t>
            </a:r>
          </a:p>
        </p:txBody>
      </p:sp>
      <p:sp>
        <p:nvSpPr>
          <p:cNvPr id="8" name="metric-body-1">
            <a:extLst xmlns:a="http://schemas.openxmlformats.org/drawingml/2006/main">
              <a:ext uri="{FF2B5EF4-FFF2-40B4-BE49-F238E27FC236}">
                <a16:creationId xmlns:a16="http://schemas.microsoft.com/office/drawing/2014/main" id="{13BFBAF2-3157-414D-8FF7-22A5F965F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9575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Fastest path to investor-visible fusion workflows.</a:t>
            </a:r>
          </a:p>
        </p:txBody>
      </p:sp>
      <p:sp>
        <p:nvSpPr>
          <p:cNvPr id="9" name="metric-2">
            <a:extLst xmlns:a="http://schemas.openxmlformats.org/drawingml/2006/main">
              <a:ext uri="{FF2B5EF4-FFF2-40B4-BE49-F238E27FC236}">
                <a16:creationId xmlns:a16="http://schemas.microsoft.com/office/drawing/2014/main" id="{40326FDD-BA93-4365-8CA4-9A9B5507F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952750"/>
            <a:ext cx="2381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0" name="metric-label-2">
            <a:extLst xmlns:a="http://schemas.openxmlformats.org/drawingml/2006/main">
              <a:ext uri="{FF2B5EF4-FFF2-40B4-BE49-F238E27FC236}">
                <a16:creationId xmlns:a16="http://schemas.microsoft.com/office/drawing/2014/main" id="{C59F8946-B3E8-4D95-B40D-B10771D28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43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2</a:t>
            </a:r>
          </a:p>
        </p:txBody>
      </p:sp>
      <p:sp>
        <p:nvSpPr>
          <p:cNvPr id="11" name="metric-value-2">
            <a:extLst xmlns:a="http://schemas.openxmlformats.org/drawingml/2006/main">
              <a:ext uri="{FF2B5EF4-FFF2-40B4-BE49-F238E27FC236}">
                <a16:creationId xmlns:a16="http://schemas.microsoft.com/office/drawing/2014/main" id="{C9F28507-6F77-4A74-A3E7-6CA09BC6E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505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Code_Y pilots</a:t>
            </a:r>
          </a:p>
        </p:txBody>
      </p:sp>
      <p:sp>
        <p:nvSpPr>
          <p:cNvPr id="12" name="metric-body-2">
            <a:extLst xmlns:a="http://schemas.openxmlformats.org/drawingml/2006/main">
              <a:ext uri="{FF2B5EF4-FFF2-40B4-BE49-F238E27FC236}">
                <a16:creationId xmlns:a16="http://schemas.microsoft.com/office/drawing/2014/main" id="{61A7883E-EF8D-44E3-A39C-3C742A9F3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409575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Accessible classroom and teacher-support wedge.</a:t>
            </a:r>
          </a:p>
        </p:txBody>
      </p:sp>
      <p:sp>
        <p:nvSpPr>
          <p:cNvPr id="13" name="metric-3">
            <a:extLst xmlns:a="http://schemas.openxmlformats.org/drawingml/2006/main">
              <a:ext uri="{FF2B5EF4-FFF2-40B4-BE49-F238E27FC236}">
                <a16:creationId xmlns:a16="http://schemas.microsoft.com/office/drawing/2014/main" id="{FFD806BB-7224-4904-93A2-994F4E2EA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952750"/>
            <a:ext cx="2381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4" name="metric-label-3">
            <a:extLst xmlns:a="http://schemas.openxmlformats.org/drawingml/2006/main">
              <a:ext uri="{FF2B5EF4-FFF2-40B4-BE49-F238E27FC236}">
                <a16:creationId xmlns:a16="http://schemas.microsoft.com/office/drawing/2014/main" id="{96E5C285-45E4-4DC7-9800-1B01F102B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43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6B35"/>
                </a:solidFill>
              </a:defRPr>
            </a:pPr>
            <a:r>
              <a:rPr sz="1200" b="1">
                <a:solidFill>
                  <a:srgbClr val="FF6B35"/>
                </a:solidFill>
              </a:rPr>
              <a:t>3</a:t>
            </a:r>
          </a:p>
        </p:txBody>
      </p:sp>
      <p:sp>
        <p:nvSpPr>
          <p:cNvPr id="15" name="metric-value-3">
            <a:extLst xmlns:a="http://schemas.openxmlformats.org/drawingml/2006/main">
              <a:ext uri="{FF2B5EF4-FFF2-40B4-BE49-F238E27FC236}">
                <a16:creationId xmlns:a16="http://schemas.microsoft.com/office/drawing/2014/main" id="{9F0A52E0-5791-42F8-B00C-739FFA2D8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05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Swoosh Care</a:t>
            </a:r>
          </a:p>
        </p:txBody>
      </p:sp>
      <p:sp>
        <p:nvSpPr>
          <p:cNvPr id="16" name="metric-body-3">
            <a:extLst xmlns:a="http://schemas.openxmlformats.org/drawingml/2006/main">
              <a:ext uri="{FF2B5EF4-FFF2-40B4-BE49-F238E27FC236}">
                <a16:creationId xmlns:a16="http://schemas.microsoft.com/office/drawing/2014/main" id="{72419515-3FC9-4628-B54B-752508357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09575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Healthcare operations automation in Nevada and Arizona.</a:t>
            </a:r>
          </a:p>
        </p:txBody>
      </p:sp>
      <p:sp>
        <p:nvSpPr>
          <p:cNvPr id="17" name="metric-4">
            <a:extLst xmlns:a="http://schemas.openxmlformats.org/drawingml/2006/main">
              <a:ext uri="{FF2B5EF4-FFF2-40B4-BE49-F238E27FC236}">
                <a16:creationId xmlns:a16="http://schemas.microsoft.com/office/drawing/2014/main" id="{BA73D947-F641-4B9F-97F8-90B20E191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952750"/>
            <a:ext cx="2381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5F2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8" name="metric-label-4">
            <a:extLst xmlns:a="http://schemas.openxmlformats.org/drawingml/2006/main">
              <a:ext uri="{FF2B5EF4-FFF2-40B4-BE49-F238E27FC236}">
                <a16:creationId xmlns:a16="http://schemas.microsoft.com/office/drawing/2014/main" id="{5D3716EF-871E-4966-A156-445F17DC8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43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4</a:t>
            </a:r>
          </a:p>
        </p:txBody>
      </p:sp>
      <p:sp>
        <p:nvSpPr>
          <p:cNvPr id="19" name="metric-value-4">
            <a:extLst xmlns:a="http://schemas.openxmlformats.org/drawingml/2006/main">
              <a:ext uri="{FF2B5EF4-FFF2-40B4-BE49-F238E27FC236}">
                <a16:creationId xmlns:a16="http://schemas.microsoft.com/office/drawing/2014/main" id="{3F2334FF-00E1-42B4-B542-6D560C4F8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505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90909"/>
                </a:solidFill>
              </a:defRPr>
            </a:pPr>
            <a:r>
              <a:rPr sz="2550" b="1">
                <a:solidFill>
                  <a:srgbClr val="090909"/>
                </a:solidFill>
              </a:rPr>
              <a:t>Quantinuum</a:t>
            </a:r>
          </a:p>
        </p:txBody>
      </p:sp>
      <p:sp>
        <p:nvSpPr>
          <p:cNvPr id="20" name="metric-body-4">
            <a:extLst xmlns:a="http://schemas.openxmlformats.org/drawingml/2006/main">
              <a:ext uri="{FF2B5EF4-FFF2-40B4-BE49-F238E27FC236}">
                <a16:creationId xmlns:a16="http://schemas.microsoft.com/office/drawing/2014/main" id="{DF12DB22-3D7E-4838-ADAB-65DEDCCF5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09575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Private digital twin and simulation demos.</a:t>
            </a:r>
          </a:p>
        </p:txBody>
      </p:sp>
      <p:sp>
        <p:nvSpPr>
          <p:cNvPr id="21" name="footer-left">
            <a:extLst xmlns:a="http://schemas.openxmlformats.org/drawingml/2006/main">
              <a:ext uri="{FF2B5EF4-FFF2-40B4-BE49-F238E27FC236}">
                <a16:creationId xmlns:a16="http://schemas.microsoft.com/office/drawing/2014/main" id="{6A3934EE-F229-4D94-BDD5-37A2B5253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22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A17B0A1C-22A2-416A-BAE3-87EC13A60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95092866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FC6FDF76-3E66-43FA-96EE-412C9920B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4C73B1-5C1A-4257-BDBD-F7BF0A39D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30 / 60 / 90 day roadmap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09F261D6-D56B-4178-A56F-2E6235A5E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GPU-backed demos convert story into evidence.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8D673EA7-55A8-4B4D-9FE1-EF9D1D714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card-Prototype proof">
            <a:extLst xmlns:a="http://schemas.openxmlformats.org/drawingml/2006/main">
              <a:ext uri="{FF2B5EF4-FFF2-40B4-BE49-F238E27FC236}">
                <a16:creationId xmlns:a16="http://schemas.microsoft.com/office/drawing/2014/main" id="{87891152-933F-4537-BEB0-275E02342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3238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card-bar-Prototype proof">
            <a:extLst xmlns:a="http://schemas.openxmlformats.org/drawingml/2006/main">
              <a:ext uri="{FF2B5EF4-FFF2-40B4-BE49-F238E27FC236}">
                <a16:creationId xmlns:a16="http://schemas.microsoft.com/office/drawing/2014/main" id="{E71FFEB6-AB56-4B08-B29D-065D7FEB8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7" name="card-label-Prototype proof">
            <a:extLst xmlns:a="http://schemas.openxmlformats.org/drawingml/2006/main">
              <a:ext uri="{FF2B5EF4-FFF2-40B4-BE49-F238E27FC236}">
                <a16:creationId xmlns:a16="http://schemas.microsoft.com/office/drawing/2014/main" id="{3F638620-89BD-4CA5-B766-DD5D5849B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43250"/>
            <a:ext cx="2819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E8C5A"/>
                </a:solidFill>
              </a:defRPr>
            </a:pPr>
            <a:r>
              <a:rPr sz="1125" b="1">
                <a:solidFill>
                  <a:srgbClr val="0E8C5A"/>
                </a:solidFill>
              </a:rPr>
              <a:t>30 DAYS</a:t>
            </a:r>
          </a:p>
        </p:txBody>
      </p:sp>
      <p:sp>
        <p:nvSpPr>
          <p:cNvPr id="8" name="card-heading-Prototype proof">
            <a:extLst xmlns:a="http://schemas.openxmlformats.org/drawingml/2006/main">
              <a:ext uri="{FF2B5EF4-FFF2-40B4-BE49-F238E27FC236}">
                <a16:creationId xmlns:a16="http://schemas.microsoft.com/office/drawing/2014/main" id="{BAF6318B-7917-4C41-9DCC-333994DF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29000"/>
            <a:ext cx="2819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Prototype proof</a:t>
            </a:r>
          </a:p>
        </p:txBody>
      </p:sp>
      <p:sp>
        <p:nvSpPr>
          <p:cNvPr id="9" name="card-body-Prototype proof">
            <a:extLst xmlns:a="http://schemas.openxmlformats.org/drawingml/2006/main">
              <a:ext uri="{FF2B5EF4-FFF2-40B4-BE49-F238E27FC236}">
                <a16:creationId xmlns:a16="http://schemas.microsoft.com/office/drawing/2014/main" id="{AFF695EA-C2B6-4DC3-817E-FE345397A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43350"/>
            <a:ext cx="2819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Clean product pages, private demos, Potara fusion ranking, Quantinuum world-state memory.</a:t>
            </a:r>
          </a:p>
        </p:txBody>
      </p:sp>
      <p:sp>
        <p:nvSpPr>
          <p:cNvPr id="10" name="card-GPU demos">
            <a:extLst xmlns:a="http://schemas.openxmlformats.org/drawingml/2006/main">
              <a:ext uri="{FF2B5EF4-FFF2-40B4-BE49-F238E27FC236}">
                <a16:creationId xmlns:a16="http://schemas.microsoft.com/office/drawing/2014/main" id="{B442ACD9-D387-4250-9507-1E4C8D103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52750"/>
            <a:ext cx="3238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card-bar-GPU demos">
            <a:extLst xmlns:a="http://schemas.openxmlformats.org/drawingml/2006/main">
              <a:ext uri="{FF2B5EF4-FFF2-40B4-BE49-F238E27FC236}">
                <a16:creationId xmlns:a16="http://schemas.microsoft.com/office/drawing/2014/main" id="{107B17C0-CF27-4AC4-9C90-EA0C52EA6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27"/>
          </a:solidFill>
          <a:ln xmlns:a="http://schemas.openxmlformats.org/drawingml/2006/main" w="9525">
            <a:solidFill>
              <a:srgbClr val="C9A227"/>
            </a:solidFill>
            <a:prstDash val="solid"/>
          </a:ln>
        </p:spPr>
      </p:sp>
      <p:sp>
        <p:nvSpPr>
          <p:cNvPr id="12" name="card-label-GPU demos">
            <a:extLst xmlns:a="http://schemas.openxmlformats.org/drawingml/2006/main">
              <a:ext uri="{FF2B5EF4-FFF2-40B4-BE49-F238E27FC236}">
                <a16:creationId xmlns:a16="http://schemas.microsoft.com/office/drawing/2014/main" id="{C0E1DFCC-747F-49FC-9675-B2D9D756F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143250"/>
            <a:ext cx="2819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27"/>
                </a:solidFill>
              </a:defRPr>
            </a:pPr>
            <a:r>
              <a:rPr sz="1125" b="1">
                <a:solidFill>
                  <a:srgbClr val="C9A227"/>
                </a:solidFill>
              </a:rPr>
              <a:t>60 DAYS</a:t>
            </a:r>
          </a:p>
        </p:txBody>
      </p:sp>
      <p:sp>
        <p:nvSpPr>
          <p:cNvPr id="13" name="card-heading-GPU demos">
            <a:extLst xmlns:a="http://schemas.openxmlformats.org/drawingml/2006/main">
              <a:ext uri="{FF2B5EF4-FFF2-40B4-BE49-F238E27FC236}">
                <a16:creationId xmlns:a16="http://schemas.microsoft.com/office/drawing/2014/main" id="{DE2ADA7F-16B6-4E3C-9898-32F1EC97E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429000"/>
            <a:ext cx="2819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GPU demos</a:t>
            </a:r>
          </a:p>
        </p:txBody>
      </p:sp>
      <p:sp>
        <p:nvSpPr>
          <p:cNvPr id="14" name="card-body-GPU demos">
            <a:extLst xmlns:a="http://schemas.openxmlformats.org/drawingml/2006/main">
              <a:ext uri="{FF2B5EF4-FFF2-40B4-BE49-F238E27FC236}">
                <a16:creationId xmlns:a16="http://schemas.microsoft.com/office/drawing/2014/main" id="{9F8512C7-D0C0-456A-8F6D-1880B5C4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943350"/>
            <a:ext cx="2819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GPU-backed endpoints, LoRA/QLoRA experiments, multimodal evaluation, investor demo video.</a:t>
            </a:r>
          </a:p>
        </p:txBody>
      </p:sp>
      <p:sp>
        <p:nvSpPr>
          <p:cNvPr id="15" name="card-Investor room">
            <a:extLst xmlns:a="http://schemas.openxmlformats.org/drawingml/2006/main">
              <a:ext uri="{FF2B5EF4-FFF2-40B4-BE49-F238E27FC236}">
                <a16:creationId xmlns:a16="http://schemas.microsoft.com/office/drawing/2014/main" id="{FF8B053F-DF1C-4766-BC01-08985984F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952750"/>
            <a:ext cx="3238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card-bar-Investor room">
            <a:extLst xmlns:a="http://schemas.openxmlformats.org/drawingml/2006/main">
              <a:ext uri="{FF2B5EF4-FFF2-40B4-BE49-F238E27FC236}">
                <a16:creationId xmlns:a16="http://schemas.microsoft.com/office/drawing/2014/main" id="{D08FEDFB-2550-40E3-B551-646FED8DC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17" name="card-label-Investor room">
            <a:extLst xmlns:a="http://schemas.openxmlformats.org/drawingml/2006/main">
              <a:ext uri="{FF2B5EF4-FFF2-40B4-BE49-F238E27FC236}">
                <a16:creationId xmlns:a16="http://schemas.microsoft.com/office/drawing/2014/main" id="{A2A23CC2-B50F-48CB-9ABD-A1C9BFBB3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143250"/>
            <a:ext cx="2819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6B35"/>
                </a:solidFill>
              </a:defRPr>
            </a:pPr>
            <a:r>
              <a:rPr sz="1125" b="1">
                <a:solidFill>
                  <a:srgbClr val="FF6B35"/>
                </a:solidFill>
              </a:rPr>
              <a:t>90 DAYS</a:t>
            </a:r>
          </a:p>
        </p:txBody>
      </p:sp>
      <p:sp>
        <p:nvSpPr>
          <p:cNvPr id="18" name="card-heading-Investor room">
            <a:extLst xmlns:a="http://schemas.openxmlformats.org/drawingml/2006/main">
              <a:ext uri="{FF2B5EF4-FFF2-40B4-BE49-F238E27FC236}">
                <a16:creationId xmlns:a16="http://schemas.microsoft.com/office/drawing/2014/main" id="{8CE76B7B-51A7-40CC-866F-AB1725239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429000"/>
            <a:ext cx="2819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Investor room</a:t>
            </a:r>
          </a:p>
        </p:txBody>
      </p:sp>
      <p:sp>
        <p:nvSpPr>
          <p:cNvPr id="19" name="card-body-Investor room">
            <a:extLst xmlns:a="http://schemas.openxmlformats.org/drawingml/2006/main">
              <a:ext uri="{FF2B5EF4-FFF2-40B4-BE49-F238E27FC236}">
                <a16:creationId xmlns:a16="http://schemas.microsoft.com/office/drawing/2014/main" id="{07F0FE86-84A7-4F3E-A20E-A03FAF9F0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943350"/>
            <a:ext cx="28194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Private demo room, pilot conversations, measured usage, expanded GCP credit request.</a:t>
            </a:r>
          </a:p>
        </p:txBody>
      </p:sp>
      <p:sp>
        <p:nvSpPr>
          <p:cNvPr id="2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3A08BB6E-6C2F-44D9-A7F4-23A0FEC6E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21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D5C7B24E-EAEF-4A72-BCB6-B36E80AFB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1430331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eyebrow">
            <a:extLst xmlns:a="http://schemas.openxmlformats.org/drawingml/2006/main">
              <a:ext uri="{FF2B5EF4-FFF2-40B4-BE49-F238E27FC236}">
                <a16:creationId xmlns:a16="http://schemas.microsoft.com/office/drawing/2014/main" id="{F316B330-4DAC-4C0F-9D94-45608F831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1910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8C5A"/>
                </a:solidFill>
              </a:defRPr>
            </a:pPr>
            <a:r>
              <a:rPr sz="1200" b="1">
                <a:solidFill>
                  <a:srgbClr val="0E8C5A"/>
                </a:solidFill>
              </a:rPr>
              <a:t>TENSORVERSE.AI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60F0C3-275F-4B7F-91CD-24A0169E4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00100"/>
            <a:ext cx="8572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90909"/>
                </a:solidFill>
              </a:defRPr>
            </a:pPr>
            <a:r>
              <a:rPr sz="3150" b="1">
                <a:solidFill>
                  <a:srgbClr val="090909"/>
                </a:solidFill>
              </a:rPr>
              <a:t>Why NVIDIA / Why GCP</a:t>
            </a:r>
          </a:p>
        </p:txBody>
      </p:sp>
      <p:sp>
        <p:nvSpPr>
          <p:cNvPr id="3" name="slide-subtitle">
            <a:extLst xmlns:a="http://schemas.openxmlformats.org/drawingml/2006/main">
              <a:ext uri="{FF2B5EF4-FFF2-40B4-BE49-F238E27FC236}">
                <a16:creationId xmlns:a16="http://schemas.microsoft.com/office/drawing/2014/main" id="{6FE342BA-9F5B-409E-9876-7F5799A97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71650"/>
            <a:ext cx="809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55555"/>
                </a:solidFill>
              </a:defRPr>
            </a:pPr>
            <a:r>
              <a:rPr sz="1500" b="0">
                <a:solidFill>
                  <a:srgbClr val="555555"/>
                </a:solidFill>
              </a:rPr>
              <a:t>Inception status plus concrete GPU milestones.</a:t>
            </a:r>
          </a:p>
        </p:txBody>
      </p:sp>
      <p:sp>
        <p:nvSpPr>
          <p:cNvPr id="4" name="title-rule">
            <a:extLst xmlns:a="http://schemas.openxmlformats.org/drawingml/2006/main">
              <a:ext uri="{FF2B5EF4-FFF2-40B4-BE49-F238E27FC236}">
                <a16:creationId xmlns:a16="http://schemas.microsoft.com/office/drawing/2014/main" id="{2573BED4-06A4-4359-AB25-A23ABE486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28875"/>
            <a:ext cx="111633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5" name="card-NVIDIA member profile path">
            <a:extLst xmlns:a="http://schemas.openxmlformats.org/drawingml/2006/main">
              <a:ext uri="{FF2B5EF4-FFF2-40B4-BE49-F238E27FC236}">
                <a16:creationId xmlns:a16="http://schemas.microsoft.com/office/drawing/2014/main" id="{0D51E19B-EF0D-413A-A36F-30FE221C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33813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6" name="card-bar-NVIDIA member profile path">
            <a:extLst xmlns:a="http://schemas.openxmlformats.org/drawingml/2006/main">
              <a:ext uri="{FF2B5EF4-FFF2-40B4-BE49-F238E27FC236}">
                <a16:creationId xmlns:a16="http://schemas.microsoft.com/office/drawing/2014/main" id="{75EB9B6D-BC02-4664-BFB9-31EE3E4A9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8C5A"/>
          </a:solidFill>
          <a:ln xmlns:a="http://schemas.openxmlformats.org/drawingml/2006/main" w="9525">
            <a:solidFill>
              <a:srgbClr val="0E8C5A"/>
            </a:solidFill>
            <a:prstDash val="solid"/>
          </a:ln>
        </p:spPr>
      </p:sp>
      <p:sp>
        <p:nvSpPr>
          <p:cNvPr id="7" name="card-label-NVIDIA member profile path">
            <a:extLst xmlns:a="http://schemas.openxmlformats.org/drawingml/2006/main">
              <a:ext uri="{FF2B5EF4-FFF2-40B4-BE49-F238E27FC236}">
                <a16:creationId xmlns:a16="http://schemas.microsoft.com/office/drawing/2014/main" id="{CCF8B94A-A0CD-4E20-8CD6-BB8A5EFB3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43250"/>
            <a:ext cx="29622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E8C5A"/>
                </a:solidFill>
              </a:defRPr>
            </a:pPr>
            <a:r>
              <a:rPr sz="1125" b="1">
                <a:solidFill>
                  <a:srgbClr val="0E8C5A"/>
                </a:solidFill>
              </a:rPr>
              <a:t>NVIDIA</a:t>
            </a:r>
          </a:p>
        </p:txBody>
      </p:sp>
      <p:sp>
        <p:nvSpPr>
          <p:cNvPr id="8" name="card-heading-NVIDIA member profile path">
            <a:extLst xmlns:a="http://schemas.openxmlformats.org/drawingml/2006/main">
              <a:ext uri="{FF2B5EF4-FFF2-40B4-BE49-F238E27FC236}">
                <a16:creationId xmlns:a16="http://schemas.microsoft.com/office/drawing/2014/main" id="{A6E5CA50-E53B-4C92-94F5-150751018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29000"/>
            <a:ext cx="29622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Inception member</a:t>
            </a:r>
          </a:p>
        </p:txBody>
      </p:sp>
      <p:sp>
        <p:nvSpPr>
          <p:cNvPr id="9" name="card-body-NVIDIA member profile path">
            <a:extLst xmlns:a="http://schemas.openxmlformats.org/drawingml/2006/main">
              <a:ext uri="{FF2B5EF4-FFF2-40B4-BE49-F238E27FC236}">
                <a16:creationId xmlns:a16="http://schemas.microsoft.com/office/drawing/2014/main" id="{F79A5625-FE4B-4641-A5F3-CCBF8167A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43350"/>
            <a:ext cx="29622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Developer resources, partner cloud-credit pathways, and potential investor exposure after Capital Connect eligibility and eligibility review.</a:t>
            </a:r>
          </a:p>
        </p:txBody>
      </p:sp>
      <p:sp>
        <p:nvSpPr>
          <p:cNvPr id="10" name="card-$25k-$50k pilot ask">
            <a:extLst xmlns:a="http://schemas.openxmlformats.org/drawingml/2006/main">
              <a:ext uri="{FF2B5EF4-FFF2-40B4-BE49-F238E27FC236}">
                <a16:creationId xmlns:a16="http://schemas.microsoft.com/office/drawing/2014/main" id="{22823FF7-CDFB-4ADD-97EC-309E60B20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52750"/>
            <a:ext cx="33813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1" name="card-bar-$25k-$50k pilot ask">
            <a:extLst xmlns:a="http://schemas.openxmlformats.org/drawingml/2006/main">
              <a:ext uri="{FF2B5EF4-FFF2-40B4-BE49-F238E27FC236}">
                <a16:creationId xmlns:a16="http://schemas.microsoft.com/office/drawing/2014/main" id="{268F2A37-B0CD-4D4F-B744-C18B980E9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A227"/>
          </a:solidFill>
          <a:ln xmlns:a="http://schemas.openxmlformats.org/drawingml/2006/main" w="9525">
            <a:solidFill>
              <a:srgbClr val="C9A227"/>
            </a:solidFill>
            <a:prstDash val="solid"/>
          </a:ln>
        </p:spPr>
      </p:sp>
      <p:sp>
        <p:nvSpPr>
          <p:cNvPr id="12" name="card-label-$25k-$50k pilot ask">
            <a:extLst xmlns:a="http://schemas.openxmlformats.org/drawingml/2006/main">
              <a:ext uri="{FF2B5EF4-FFF2-40B4-BE49-F238E27FC236}">
                <a16:creationId xmlns:a16="http://schemas.microsoft.com/office/drawing/2014/main" id="{E85DB4FF-B901-48AD-8191-A19F48E3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143250"/>
            <a:ext cx="29622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9A227"/>
                </a:solidFill>
              </a:defRPr>
            </a:pPr>
            <a:r>
              <a:rPr sz="1125" b="1">
                <a:solidFill>
                  <a:srgbClr val="C9A227"/>
                </a:solidFill>
              </a:rPr>
              <a:t>GCP</a:t>
            </a:r>
          </a:p>
        </p:txBody>
      </p:sp>
      <p:sp>
        <p:nvSpPr>
          <p:cNvPr id="13" name="card-heading-$25k-$50k pilot ask">
            <a:extLst xmlns:a="http://schemas.openxmlformats.org/drawingml/2006/main">
              <a:ext uri="{FF2B5EF4-FFF2-40B4-BE49-F238E27FC236}">
                <a16:creationId xmlns:a16="http://schemas.microsoft.com/office/drawing/2014/main" id="{825FAC04-2B96-41C1-8B8D-9E7BFEF9F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429000"/>
            <a:ext cx="29622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$25k-$50k pilot ask</a:t>
            </a:r>
          </a:p>
        </p:txBody>
      </p:sp>
      <p:sp>
        <p:nvSpPr>
          <p:cNvPr id="14" name="card-body-$25k-$50k pilot ask">
            <a:extLst xmlns:a="http://schemas.openxmlformats.org/drawingml/2006/main">
              <a:ext uri="{FF2B5EF4-FFF2-40B4-BE49-F238E27FC236}">
                <a16:creationId xmlns:a16="http://schemas.microsoft.com/office/drawing/2014/main" id="{7845F9EE-8BA9-40E8-8888-E6A8BEBFC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3943350"/>
            <a:ext cx="29622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TensorVerse already uses GCP-backed deployment workflows. Credits target Vertex AI, Cloud Run/GKE, Storage, Vector Search, and evaluation logs.</a:t>
            </a:r>
          </a:p>
        </p:txBody>
      </p:sp>
      <p:sp>
        <p:nvSpPr>
          <p:cNvPr id="15" name="card-$100k+ follow-on">
            <a:extLst xmlns:a="http://schemas.openxmlformats.org/drawingml/2006/main">
              <a:ext uri="{FF2B5EF4-FFF2-40B4-BE49-F238E27FC236}">
                <a16:creationId xmlns:a16="http://schemas.microsoft.com/office/drawing/2014/main" id="{18EFBA92-F9A5-429E-BB58-08E67A18D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52750"/>
            <a:ext cx="3381375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BCC4"/>
            </a:solidFill>
            <a:prstDash val="solid"/>
          </a:ln>
        </p:spPr>
      </p:sp>
      <p:sp>
        <p:nvSpPr>
          <p:cNvPr id="16" name="card-bar-$100k+ follow-on">
            <a:extLst xmlns:a="http://schemas.openxmlformats.org/drawingml/2006/main">
              <a:ext uri="{FF2B5EF4-FFF2-40B4-BE49-F238E27FC236}">
                <a16:creationId xmlns:a16="http://schemas.microsoft.com/office/drawing/2014/main" id="{42CC0255-B586-4159-AE65-BBEFC25B5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952750"/>
            <a:ext cx="571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35"/>
          </a:solidFill>
          <a:ln xmlns:a="http://schemas.openxmlformats.org/drawingml/2006/main" w="9525">
            <a:solidFill>
              <a:srgbClr val="FF6B35"/>
            </a:solidFill>
            <a:prstDash val="solid"/>
          </a:ln>
        </p:spPr>
      </p:sp>
      <p:sp>
        <p:nvSpPr>
          <p:cNvPr id="17" name="card-label-$100k+ follow-on">
            <a:extLst xmlns:a="http://schemas.openxmlformats.org/drawingml/2006/main">
              <a:ext uri="{FF2B5EF4-FFF2-40B4-BE49-F238E27FC236}">
                <a16:creationId xmlns:a16="http://schemas.microsoft.com/office/drawing/2014/main" id="{41689B4F-B638-4A8C-BA8F-0AF848E38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143250"/>
            <a:ext cx="29622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F6B35"/>
                </a:solidFill>
              </a:defRPr>
            </a:pPr>
            <a:r>
              <a:rPr sz="1125" b="1">
                <a:solidFill>
                  <a:srgbClr val="FF6B35"/>
                </a:solidFill>
              </a:rPr>
              <a:t>EXPANSION</a:t>
            </a:r>
          </a:p>
        </p:txBody>
      </p:sp>
      <p:sp>
        <p:nvSpPr>
          <p:cNvPr id="18" name="card-heading-$100k+ follow-on">
            <a:extLst xmlns:a="http://schemas.openxmlformats.org/drawingml/2006/main">
              <a:ext uri="{FF2B5EF4-FFF2-40B4-BE49-F238E27FC236}">
                <a16:creationId xmlns:a16="http://schemas.microsoft.com/office/drawing/2014/main" id="{FFB1936B-80AA-43A7-960B-703ADAA5C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429000"/>
            <a:ext cx="29622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90909"/>
                </a:solidFill>
              </a:defRPr>
            </a:pPr>
            <a:r>
              <a:rPr sz="2100" b="1">
                <a:solidFill>
                  <a:srgbClr val="090909"/>
                </a:solidFill>
              </a:rPr>
              <a:t>$100k+ follow-on</a:t>
            </a:r>
          </a:p>
        </p:txBody>
      </p:sp>
      <p:sp>
        <p:nvSpPr>
          <p:cNvPr id="19" name="card-body-$100k+ follow-on">
            <a:extLst xmlns:a="http://schemas.openxmlformats.org/drawingml/2006/main">
              <a:ext uri="{FF2B5EF4-FFF2-40B4-BE49-F238E27FC236}">
                <a16:creationId xmlns:a16="http://schemas.microsoft.com/office/drawing/2014/main" id="{5B5176B9-6691-49DA-825C-C512A35EE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943350"/>
            <a:ext cx="29622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55555"/>
                </a:solidFill>
              </a:defRPr>
            </a:pPr>
            <a:r>
              <a:rPr sz="1350" b="0">
                <a:solidFill>
                  <a:srgbClr val="555555"/>
                </a:solidFill>
              </a:rPr>
              <a:t>Request expansion after measurable GPU usage, demo milestones, and investor/pilot progress.</a:t>
            </a:r>
          </a:p>
        </p:txBody>
      </p:sp>
      <p:sp>
        <p:nvSpPr>
          <p:cNvPr id="20" name="footer-left">
            <a:extLst xmlns:a="http://schemas.openxmlformats.org/drawingml/2006/main">
              <a:ext uri="{FF2B5EF4-FFF2-40B4-BE49-F238E27FC236}">
                <a16:creationId xmlns:a16="http://schemas.microsoft.com/office/drawing/2014/main" id="{89028DD9-9A50-4AEE-9D3B-27DD20F5A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55555"/>
                </a:solidFill>
              </a:defRPr>
            </a:pPr>
            <a:r>
              <a:rPr sz="1050" b="0">
                <a:solidFill>
                  <a:srgbClr val="555555"/>
                </a:solidFill>
              </a:rPr>
              <a:t>NVIDIA Inception member â€¢ GCP credit target</a:t>
            </a:r>
          </a:p>
        </p:txBody>
      </p:sp>
      <p:sp>
        <p:nvSpPr>
          <p:cNvPr id="21" name="footer-right">
            <a:extLst xmlns:a="http://schemas.openxmlformats.org/drawingml/2006/main">
              <a:ext uri="{FF2B5EF4-FFF2-40B4-BE49-F238E27FC236}">
                <a16:creationId xmlns:a16="http://schemas.microsoft.com/office/drawing/2014/main" id="{D5911CEC-DE9D-415E-A352-D90708BB5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57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55555"/>
                </a:solidFill>
              </a:defRPr>
            </a:pPr>
            <a:r>
              <a:rPr sz="1050" b="1">
                <a:solidFill>
                  <a:srgbClr val="555555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5131086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2026-06-27T18:27:37.7140000Z</dcterms:created>
  <dcterms:modified xsi:type="dcterms:W3CDTF">2026-06-27T18:27:37.7140000Z</dcterms:modified>
</coreProperties>
</file>